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391">
          <p15:clr>
            <a:srgbClr val="9AA0A6"/>
          </p15:clr>
        </p15:guide>
        <p15:guide id="4" orient="horz" pos="553">
          <p15:clr>
            <a:srgbClr val="9AA0A6"/>
          </p15:clr>
        </p15:guide>
        <p15:guide id="5" orient="horz" pos="133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  <p:guide orient="horz" pos="391"/>
        <p:guide orient="horz" pos="553"/>
        <p:guide orient="horz" pos="13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8e75420b8_4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8e75420b8_4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8e75420b8_4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8e75420b8_4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8e75420b8_4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8e75420b8_4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12b5eea5c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12b5eea5c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12b5eea5c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12b5eea5c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8e75420b8_4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8e75420b8_4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12b5eea5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12b5eea5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8e75420b8_3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8e75420b8_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8e75420b8_4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8e75420b8_4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12b5eea5c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12b5eea5c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8e75420b8_4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8e75420b8_4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8e75420b8_4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8e75420b8_4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neurodata.io/ndcloud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Big Data and the Life Sciences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11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Joshua T. Vogelstein, James Taylor, Elana Fertig, Alexis Battle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Exploring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500" y="1292050"/>
            <a:ext cx="4847400" cy="3356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2"/>
          <p:cNvSpPr txBox="1">
            <a:spLocks noGrp="1"/>
          </p:cNvSpPr>
          <p:nvPr>
            <p:ph type="body" idx="1"/>
          </p:nvPr>
        </p:nvSpPr>
        <p:spPr>
          <a:xfrm>
            <a:off x="3260725" y="242325"/>
            <a:ext cx="5801400" cy="11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Often faced with high-dimensional multi-modal data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Desire to understand which variables are nonlinearly associated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Juxtapose harmonic analysis with manifold learning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129" name="Google Shape;129;p22"/>
          <p:cNvGrpSpPr/>
          <p:nvPr/>
        </p:nvGrpSpPr>
        <p:grpSpPr>
          <a:xfrm>
            <a:off x="-17550" y="4774850"/>
            <a:ext cx="9161700" cy="368700"/>
            <a:chOff x="-17550" y="4774850"/>
            <a:chExt cx="9161700" cy="368700"/>
          </a:xfrm>
        </p:grpSpPr>
        <p:sp>
          <p:nvSpPr>
            <p:cNvPr id="130" name="Google Shape;130;p22"/>
            <p:cNvSpPr/>
            <p:nvPr/>
          </p:nvSpPr>
          <p:spPr>
            <a:xfrm>
              <a:off x="-17550" y="4774850"/>
              <a:ext cx="9161700" cy="368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2"/>
            <p:cNvSpPr txBox="1"/>
            <p:nvPr/>
          </p:nvSpPr>
          <p:spPr>
            <a:xfrm>
              <a:off x="31170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Vogelstein et al., eLife (2019)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32" name="Google Shape;132;p22"/>
            <p:cNvSpPr txBox="1"/>
            <p:nvPr/>
          </p:nvSpPr>
          <p:spPr>
            <a:xfrm>
              <a:off x="457125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http://neurodata.io/mgc/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 txBox="1">
            <a:spLocks noGrp="1"/>
          </p:cNvSpPr>
          <p:nvPr>
            <p:ph type="title"/>
          </p:nvPr>
        </p:nvSpPr>
        <p:spPr>
          <a:xfrm>
            <a:off x="76175" y="465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Modeling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680" y="1038225"/>
            <a:ext cx="5128117" cy="349567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>
            <a:spLocks noGrp="1"/>
          </p:cNvSpPr>
          <p:nvPr>
            <p:ph type="body" idx="1"/>
          </p:nvPr>
        </p:nvSpPr>
        <p:spPr>
          <a:xfrm>
            <a:off x="3260725" y="242325"/>
            <a:ext cx="5801400" cy="11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Larval Drosophila Mushroom Body Connectome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Network valued data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Parsimonious models enable estimation &amp; testing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140" name="Google Shape;140;p23"/>
          <p:cNvGrpSpPr/>
          <p:nvPr/>
        </p:nvGrpSpPr>
        <p:grpSpPr>
          <a:xfrm>
            <a:off x="-17550" y="4774850"/>
            <a:ext cx="9161700" cy="368700"/>
            <a:chOff x="-17550" y="4774850"/>
            <a:chExt cx="9161700" cy="368700"/>
          </a:xfrm>
        </p:grpSpPr>
        <p:sp>
          <p:nvSpPr>
            <p:cNvPr id="141" name="Google Shape;141;p23"/>
            <p:cNvSpPr/>
            <p:nvPr/>
          </p:nvSpPr>
          <p:spPr>
            <a:xfrm>
              <a:off x="-17550" y="4774850"/>
              <a:ext cx="9161700" cy="368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3"/>
            <p:cNvSpPr txBox="1"/>
            <p:nvPr/>
          </p:nvSpPr>
          <p:spPr>
            <a:xfrm>
              <a:off x="31170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Athreya et al., JMLR (2018)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43" name="Google Shape;143;p23"/>
            <p:cNvSpPr txBox="1"/>
            <p:nvPr/>
          </p:nvSpPr>
          <p:spPr>
            <a:xfrm>
              <a:off x="457125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http://neurodata.io/graspy/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xfrm>
            <a:off x="76175" y="4655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Predicting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71625"/>
            <a:ext cx="9144000" cy="26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4"/>
          <p:cNvSpPr txBox="1">
            <a:spLocks noGrp="1"/>
          </p:cNvSpPr>
          <p:nvPr>
            <p:ph type="body" idx="1"/>
          </p:nvPr>
        </p:nvSpPr>
        <p:spPr>
          <a:xfrm>
            <a:off x="3260725" y="242325"/>
            <a:ext cx="5801400" cy="112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Must predict class or magnitude from high-dimensional data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Requires interpretable predictions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Juxtapose random matrix theory and decision forests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151" name="Google Shape;151;p24"/>
          <p:cNvGrpSpPr/>
          <p:nvPr/>
        </p:nvGrpSpPr>
        <p:grpSpPr>
          <a:xfrm>
            <a:off x="-17550" y="4774850"/>
            <a:ext cx="9161700" cy="368700"/>
            <a:chOff x="-17550" y="4774850"/>
            <a:chExt cx="9161700" cy="368700"/>
          </a:xfrm>
        </p:grpSpPr>
        <p:sp>
          <p:nvSpPr>
            <p:cNvPr id="152" name="Google Shape;152;p24"/>
            <p:cNvSpPr/>
            <p:nvPr/>
          </p:nvSpPr>
          <p:spPr>
            <a:xfrm>
              <a:off x="-17550" y="4774850"/>
              <a:ext cx="9161700" cy="368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4"/>
            <p:cNvSpPr txBox="1"/>
            <p:nvPr/>
          </p:nvSpPr>
          <p:spPr>
            <a:xfrm>
              <a:off x="31170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Tomita et al., arXiv (2018)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54" name="Google Shape;154;p24"/>
            <p:cNvSpPr txBox="1"/>
            <p:nvPr/>
          </p:nvSpPr>
          <p:spPr>
            <a:xfrm>
              <a:off x="457125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http://neurodata.io/rerf/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Acknowledgements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650" y="3835974"/>
            <a:ext cx="1306223" cy="1306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1714" y="3834667"/>
            <a:ext cx="1308835" cy="130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0541" y="3834667"/>
            <a:ext cx="2556321" cy="13088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29698" y="3834667"/>
            <a:ext cx="1308835" cy="1308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38535" y="3834667"/>
            <a:ext cx="1308835" cy="13088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391900" cy="15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What is Big Data Science for the Life Sciences?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648575"/>
            <a:ext cx="8168100" cy="343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20202"/>
                </a:solidFill>
                <a:latin typeface="Avenir"/>
                <a:ea typeface="Avenir"/>
                <a:cs typeface="Avenir"/>
                <a:sym typeface="Avenir"/>
              </a:rPr>
              <a:t>A field that develops, applies and combines big data systems and machine learning / artificial intelligence with life science domain knowledge</a:t>
            </a:r>
            <a:r>
              <a:rPr lang="en" b="1">
                <a:solidFill>
                  <a:srgbClr val="020202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">
                <a:solidFill>
                  <a:srgbClr val="020202"/>
                </a:solidFill>
                <a:latin typeface="Avenir"/>
                <a:ea typeface="Avenir"/>
                <a:cs typeface="Avenir"/>
                <a:sym typeface="Avenir"/>
              </a:rPr>
              <a:t>to improve health and healthcare.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91537"/>
            <a:ext cx="9144000" cy="4360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Why is it hard?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Each stage of the data analysis workflow is broken by big data: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Volume - each genome is 1B bytes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Velocity - can generate TBs per day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Variety - images, questionnaires, text, ‘omics, time-series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Veracity - lots of noise</a:t>
            </a:r>
            <a:endParaRPr baseline="300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Why is it hard?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78" name="Google Shape;78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Life sciences introduce a number of additional challenges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Wide: sample size is ~10, dimensionality is ~10</a:t>
            </a:r>
            <a:r>
              <a:rPr lang="en" baseline="30000">
                <a:latin typeface="Avenir"/>
                <a:ea typeface="Avenir"/>
                <a:cs typeface="Avenir"/>
                <a:sym typeface="Avenir"/>
              </a:rPr>
              <a:t>9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Multiscale: molecules, cells, tissues, organs, individuals, populations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Interpretable: doctors, scientists, insurers must understand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aseline="30000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rPr>
              <a:t>NeuroData</a:t>
            </a:r>
            <a:endParaRPr b="1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84" name="Google Shape;84;p18"/>
          <p:cNvGrpSpPr/>
          <p:nvPr/>
        </p:nvGrpSpPr>
        <p:grpSpPr>
          <a:xfrm>
            <a:off x="-17550" y="4774850"/>
            <a:ext cx="9161700" cy="368700"/>
            <a:chOff x="-17550" y="4774850"/>
            <a:chExt cx="9161700" cy="368700"/>
          </a:xfrm>
        </p:grpSpPr>
        <p:sp>
          <p:nvSpPr>
            <p:cNvPr id="85" name="Google Shape;85;p18"/>
            <p:cNvSpPr/>
            <p:nvPr/>
          </p:nvSpPr>
          <p:spPr>
            <a:xfrm>
              <a:off x="-17550" y="4774850"/>
              <a:ext cx="9161700" cy="368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8"/>
            <p:cNvSpPr txBox="1"/>
            <p:nvPr/>
          </p:nvSpPr>
          <p:spPr>
            <a:xfrm>
              <a:off x="31170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Joshua T. Vogelstein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87" name="Google Shape;87;p18"/>
            <p:cNvSpPr txBox="1"/>
            <p:nvPr/>
          </p:nvSpPr>
          <p:spPr>
            <a:xfrm>
              <a:off x="457125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http://neurodata.io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NeuroData 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93" name="Google Shape;93;p19"/>
          <p:cNvSpPr txBox="1">
            <a:spLocks noGrp="1"/>
          </p:cNvSpPr>
          <p:nvPr>
            <p:ph type="body" idx="1"/>
          </p:nvPr>
        </p:nvSpPr>
        <p:spPr>
          <a:xfrm>
            <a:off x="3250500" y="227575"/>
            <a:ext cx="5893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Neural coding is about brain activity &amp; info. representation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Connectal coding is about brain connectivity &amp; info. storage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Connectopathies underly psychiatric &amp; learning disorders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 sz="1400">
                <a:latin typeface="Avenir"/>
                <a:ea typeface="Avenir"/>
                <a:cs typeface="Avenir"/>
                <a:sym typeface="Avenir"/>
              </a:rPr>
              <a:t>Depression is leading cause of disability worldwide </a:t>
            </a:r>
            <a:endParaRPr sz="1400"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3567" y="1467400"/>
            <a:ext cx="3476870" cy="32770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5" name="Google Shape;95;p19"/>
          <p:cNvGrpSpPr/>
          <p:nvPr/>
        </p:nvGrpSpPr>
        <p:grpSpPr>
          <a:xfrm>
            <a:off x="-17550" y="4774850"/>
            <a:ext cx="9161700" cy="368700"/>
            <a:chOff x="-17550" y="4774850"/>
            <a:chExt cx="9161700" cy="368700"/>
          </a:xfrm>
        </p:grpSpPr>
        <p:sp>
          <p:nvSpPr>
            <p:cNvPr id="96" name="Google Shape;96;p19"/>
            <p:cNvSpPr/>
            <p:nvPr/>
          </p:nvSpPr>
          <p:spPr>
            <a:xfrm>
              <a:off x="-17550" y="4774850"/>
              <a:ext cx="9161700" cy="368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9"/>
            <p:cNvSpPr txBox="1"/>
            <p:nvPr/>
          </p:nvSpPr>
          <p:spPr>
            <a:xfrm>
              <a:off x="311700" y="4778100"/>
              <a:ext cx="5109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Vogelstein et al., Current Opinion in Neurobiology (2019)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98" name="Google Shape;98;p19"/>
            <p:cNvSpPr txBox="1"/>
            <p:nvPr/>
          </p:nvSpPr>
          <p:spPr>
            <a:xfrm>
              <a:off x="457125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http://neurodata.io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Storing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4" name="Google Shape;104;p20"/>
          <p:cNvSpPr txBox="1"/>
          <p:nvPr/>
        </p:nvSpPr>
        <p:spPr>
          <a:xfrm>
            <a:off x="36425" y="4694275"/>
            <a:ext cx="7178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Vogelstein et al., Nature Methods, 2018 (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https://neurodata.io/ndcloud/</a:t>
            </a:r>
            <a:r>
              <a:rPr lang="en" sz="1200">
                <a:solidFill>
                  <a:schemeClr val="dk1"/>
                </a:solidFill>
              </a:rPr>
              <a:t>)</a:t>
            </a:r>
            <a:endParaRPr sz="1200">
              <a:solidFill>
                <a:schemeClr val="dk1"/>
              </a:solidFill>
            </a:endParaRPr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250500" y="303775"/>
            <a:ext cx="5893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Extended SDSS database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Support 3D + multi-spectral data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Now host the largest open source brain image repo in the world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150" y="1726815"/>
            <a:ext cx="9144000" cy="204386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7" name="Google Shape;107;p20"/>
          <p:cNvGrpSpPr/>
          <p:nvPr/>
        </p:nvGrpSpPr>
        <p:grpSpPr>
          <a:xfrm>
            <a:off x="-17550" y="4774850"/>
            <a:ext cx="9161700" cy="368700"/>
            <a:chOff x="-17550" y="4774850"/>
            <a:chExt cx="9161700" cy="368700"/>
          </a:xfrm>
        </p:grpSpPr>
        <p:sp>
          <p:nvSpPr>
            <p:cNvPr id="108" name="Google Shape;108;p20"/>
            <p:cNvSpPr/>
            <p:nvPr/>
          </p:nvSpPr>
          <p:spPr>
            <a:xfrm>
              <a:off x="-17550" y="4774850"/>
              <a:ext cx="9161700" cy="368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0"/>
            <p:cNvSpPr txBox="1"/>
            <p:nvPr/>
          </p:nvSpPr>
          <p:spPr>
            <a:xfrm>
              <a:off x="31170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Vogelstein et al., Nature Methods (2018)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10" name="Google Shape;110;p20"/>
            <p:cNvSpPr txBox="1"/>
            <p:nvPr/>
          </p:nvSpPr>
          <p:spPr>
            <a:xfrm>
              <a:off x="457125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http://neurodata.io/ndcloud/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Wrangling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011" y="1653075"/>
            <a:ext cx="7366738" cy="266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>
            <a:spLocks noGrp="1"/>
          </p:cNvSpPr>
          <p:nvPr>
            <p:ph type="body" idx="1"/>
          </p:nvPr>
        </p:nvSpPr>
        <p:spPr>
          <a:xfrm>
            <a:off x="3250500" y="303775"/>
            <a:ext cx="5893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10 TB raw image volume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Bias correct, stitch, register, align</a:t>
            </a:r>
            <a:endParaRPr>
              <a:latin typeface="Avenir"/>
              <a:ea typeface="Avenir"/>
              <a:cs typeface="Avenir"/>
              <a:sym typeface="Avenir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venir"/>
              <a:buChar char="●"/>
            </a:pPr>
            <a:r>
              <a:rPr lang="en">
                <a:latin typeface="Avenir"/>
                <a:ea typeface="Avenir"/>
                <a:cs typeface="Avenir"/>
                <a:sym typeface="Avenir"/>
              </a:rPr>
              <a:t>Multi-contrast nonlinear deformation</a:t>
            </a:r>
            <a:endParaRPr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118" name="Google Shape;118;p21"/>
          <p:cNvGrpSpPr/>
          <p:nvPr/>
        </p:nvGrpSpPr>
        <p:grpSpPr>
          <a:xfrm>
            <a:off x="-17550" y="4774850"/>
            <a:ext cx="9161700" cy="368700"/>
            <a:chOff x="-17550" y="4774850"/>
            <a:chExt cx="9161700" cy="368700"/>
          </a:xfrm>
        </p:grpSpPr>
        <p:sp>
          <p:nvSpPr>
            <p:cNvPr id="119" name="Google Shape;119;p21"/>
            <p:cNvSpPr/>
            <p:nvPr/>
          </p:nvSpPr>
          <p:spPr>
            <a:xfrm>
              <a:off x="-17550" y="4774850"/>
              <a:ext cx="9161700" cy="368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 txBox="1"/>
            <p:nvPr/>
          </p:nvSpPr>
          <p:spPr>
            <a:xfrm>
              <a:off x="31170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Kutten et al., MICCAI (2017)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121" name="Google Shape;121;p21"/>
            <p:cNvSpPr txBox="1"/>
            <p:nvPr/>
          </p:nvSpPr>
          <p:spPr>
            <a:xfrm>
              <a:off x="4571250" y="4778100"/>
              <a:ext cx="4260000" cy="251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Avenir"/>
                  <a:ea typeface="Avenir"/>
                  <a:cs typeface="Avenir"/>
                  <a:sym typeface="Avenir"/>
                </a:rPr>
                <a:t>http://neurodata.io/ndreg/</a:t>
              </a:r>
              <a:endParaRPr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405</Words>
  <Application>Microsoft Macintosh PowerPoint</Application>
  <PresentationFormat>On-screen Show (16:9)</PresentationFormat>
  <Paragraphs>57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Avenir</vt:lpstr>
      <vt:lpstr>Simple Light</vt:lpstr>
      <vt:lpstr>Big Data and the Life Sciences</vt:lpstr>
      <vt:lpstr>What is Big Data Science for the Life Sciences?</vt:lpstr>
      <vt:lpstr>PowerPoint Presentation</vt:lpstr>
      <vt:lpstr>Why is it hard?</vt:lpstr>
      <vt:lpstr>Why is it hard?</vt:lpstr>
      <vt:lpstr>NeuroData</vt:lpstr>
      <vt:lpstr>NeuroData </vt:lpstr>
      <vt:lpstr>Storing</vt:lpstr>
      <vt:lpstr>Wrangling</vt:lpstr>
      <vt:lpstr>Exploring</vt:lpstr>
      <vt:lpstr>Modeling</vt:lpstr>
      <vt:lpstr>Predicting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and the Life Sciences</dc:title>
  <cp:lastModifiedBy>Alexander Loftus</cp:lastModifiedBy>
  <cp:revision>1</cp:revision>
  <dcterms:modified xsi:type="dcterms:W3CDTF">2019-05-28T17:59:33Z</dcterms:modified>
</cp:coreProperties>
</file>